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77;%20&#1076;&#1086;&#1082;&#1091;&#1084;&#1077;&#1085;&#1090;&#1099;\&#1069;&#1085;&#1077;&#1088;&#1075;&#1086;&#1089;&#1073;&#1077;&#1088;&#1077;&#1078;&#1077;&#1085;&#1080;&#1077;\&#1055;&#1088;&#1086;&#1075;&#1088;&#1072;&#1084;&#1084;&#1099;%20&#1091;&#1095;&#1088;&#1077;&#1078;&#1076;&#1077;&#1085;&#1080;&#1081;%20&#1063;&#1052;&#1056;\&#1058;&#1069;&#1056;%202007-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537134631765062"/>
          <c:y val="0.11646649621139317"/>
          <c:w val="0.8447756365188972"/>
          <c:h val="0.68020193719036226"/>
        </c:manualLayout>
      </c:layout>
      <c:barChart>
        <c:barDir val="col"/>
        <c:grouping val="clustered"/>
        <c:ser>
          <c:idx val="0"/>
          <c:order val="0"/>
          <c:cat>
            <c:multiLvlStrRef>
              <c:f>Лист2!$H$8:$I$19</c:f>
              <c:multiLvlStrCache>
                <c:ptCount val="12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2007 г.</c:v>
                  </c:pt>
                  <c:pt idx="7">
                    <c:v>2008 г.</c:v>
                  </c:pt>
                  <c:pt idx="8">
                    <c:v>2009 г.</c:v>
                  </c:pt>
                  <c:pt idx="9">
                    <c:v>2010 г.</c:v>
                  </c:pt>
                  <c:pt idx="10">
                    <c:v>2011 г.</c:v>
                  </c:pt>
                  <c:pt idx="11">
                    <c:v>2012 г.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</c:lvl>
              </c:multiLvlStrCache>
            </c:multiLvlStrRef>
          </c:cat>
          <c:val>
            <c:numRef>
              <c:f>Лист2!$J$8:$J$19</c:f>
              <c:numCache>
                <c:formatCode>General</c:formatCode>
                <c:ptCount val="12"/>
                <c:pt idx="0">
                  <c:v>524117</c:v>
                </c:pt>
                <c:pt idx="1">
                  <c:v>329625.32</c:v>
                </c:pt>
                <c:pt idx="2">
                  <c:v>285229.68</c:v>
                </c:pt>
                <c:pt idx="3">
                  <c:v>249486</c:v>
                </c:pt>
                <c:pt idx="4">
                  <c:v>173880</c:v>
                </c:pt>
                <c:pt idx="5">
                  <c:v>97740</c:v>
                </c:pt>
                <c:pt idx="6">
                  <c:v>106553</c:v>
                </c:pt>
                <c:pt idx="7">
                  <c:v>107229.56</c:v>
                </c:pt>
                <c:pt idx="8">
                  <c:v>118770.2</c:v>
                </c:pt>
                <c:pt idx="9">
                  <c:v>172931</c:v>
                </c:pt>
                <c:pt idx="10">
                  <c:v>164001</c:v>
                </c:pt>
                <c:pt idx="11">
                  <c:v>154332</c:v>
                </c:pt>
              </c:numCache>
            </c:numRef>
          </c:val>
        </c:ser>
        <c:axId val="51262976"/>
        <c:axId val="51264512"/>
      </c:barChart>
      <c:catAx>
        <c:axId val="51262976"/>
        <c:scaling>
          <c:orientation val="minMax"/>
        </c:scaling>
        <c:axPos val="b"/>
        <c:majorTickMark val="none"/>
        <c:tickLblPos val="nextTo"/>
        <c:crossAx val="51264512"/>
        <c:crosses val="autoZero"/>
        <c:auto val="1"/>
        <c:lblAlgn val="ctr"/>
        <c:lblOffset val="100"/>
      </c:catAx>
      <c:valAx>
        <c:axId val="51264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262976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769591301087364"/>
          <c:y val="0.12164846329692658"/>
          <c:w val="0.85877573636628957"/>
          <c:h val="0.65100826794207789"/>
        </c:manualLayout>
      </c:layout>
      <c:barChart>
        <c:barDir val="col"/>
        <c:grouping val="clustered"/>
        <c:ser>
          <c:idx val="0"/>
          <c:order val="0"/>
          <c:cat>
            <c:multiLvlStrRef>
              <c:f>(Лист2!$H$2:$I$7,Лист2!$H$20:$I$23)</c:f>
              <c:multiLvlStrCache>
                <c:ptCount val="10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2009 г.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</c:lvl>
                <c:lvl>
                  <c:pt idx="0">
                    <c:v>Здравоохранение</c:v>
                  </c:pt>
                  <c:pt idx="6">
                    <c:v>Образование</c:v>
                  </c:pt>
                </c:lvl>
              </c:multiLvlStrCache>
            </c:multiLvlStrRef>
          </c:cat>
          <c:val>
            <c:numRef>
              <c:f>(Лист2!$J$2:$J$7,Лист2!$J$20:$J$23)</c:f>
              <c:numCache>
                <c:formatCode>General</c:formatCode>
                <c:ptCount val="10"/>
                <c:pt idx="0">
                  <c:v>2527991.3600000003</c:v>
                </c:pt>
                <c:pt idx="1">
                  <c:v>2566128.96</c:v>
                </c:pt>
                <c:pt idx="2">
                  <c:v>2766756.96</c:v>
                </c:pt>
                <c:pt idx="3">
                  <c:v>2474429.06</c:v>
                </c:pt>
                <c:pt idx="4">
                  <c:v>2414100.4080000008</c:v>
                </c:pt>
                <c:pt idx="5">
                  <c:v>2413203.9409999987</c:v>
                </c:pt>
                <c:pt idx="6">
                  <c:v>6176042</c:v>
                </c:pt>
                <c:pt idx="7">
                  <c:v>6316524</c:v>
                </c:pt>
                <c:pt idx="8">
                  <c:v>5778746</c:v>
                </c:pt>
                <c:pt idx="9">
                  <c:v>5893072</c:v>
                </c:pt>
              </c:numCache>
            </c:numRef>
          </c:val>
        </c:ser>
        <c:axId val="44296064"/>
        <c:axId val="44297600"/>
      </c:barChart>
      <c:catAx>
        <c:axId val="44296064"/>
        <c:scaling>
          <c:orientation val="minMax"/>
        </c:scaling>
        <c:axPos val="b"/>
        <c:numFmt formatCode="General" sourceLinked="1"/>
        <c:majorTickMark val="none"/>
        <c:tickLblPos val="nextTo"/>
        <c:crossAx val="44297600"/>
        <c:crosses val="autoZero"/>
        <c:auto val="1"/>
        <c:lblAlgn val="ctr"/>
        <c:lblOffset val="100"/>
      </c:catAx>
      <c:valAx>
        <c:axId val="44297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4296064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7366114315963108E-2"/>
          <c:y val="0.10798925721552806"/>
          <c:w val="0.92430451238377931"/>
          <c:h val="0.6142682911392876"/>
        </c:manualLayout>
      </c:layout>
      <c:barChart>
        <c:barDir val="col"/>
        <c:grouping val="clustered"/>
        <c:ser>
          <c:idx val="1"/>
          <c:order val="1"/>
          <c:tx>
            <c:strRef>
              <c:f>Лист1!$I$57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Лист1!$F$80:$G$101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Лист1!$I$80:$I$101</c:f>
              <c:numCache>
                <c:formatCode>0.00</c:formatCode>
                <c:ptCount val="22"/>
                <c:pt idx="0">
                  <c:v>28.564569310842849</c:v>
                </c:pt>
                <c:pt idx="1">
                  <c:v>36.907170369043307</c:v>
                </c:pt>
                <c:pt idx="2">
                  <c:v>31.936322106771723</c:v>
                </c:pt>
                <c:pt idx="3">
                  <c:v>26.497089935851129</c:v>
                </c:pt>
                <c:pt idx="4">
                  <c:v>19.350100155797907</c:v>
                </c:pt>
                <c:pt idx="5">
                  <c:v>11.52091658120867</c:v>
                </c:pt>
                <c:pt idx="6">
                  <c:v>15.975920594938241</c:v>
                </c:pt>
                <c:pt idx="7">
                  <c:v>16.077359961616914</c:v>
                </c:pt>
                <c:pt idx="8">
                  <c:v>17.807694614369677</c:v>
                </c:pt>
                <c:pt idx="9">
                  <c:v>19.687941163076676</c:v>
                </c:pt>
                <c:pt idx="10">
                  <c:v>17.88724559911001</c:v>
                </c:pt>
                <c:pt idx="11">
                  <c:v>14.295956648603585</c:v>
                </c:pt>
                <c:pt idx="12" formatCode="General">
                  <c:v>35.652451002747178</c:v>
                </c:pt>
                <c:pt idx="13">
                  <c:v>37.15351020372151</c:v>
                </c:pt>
                <c:pt idx="14">
                  <c:v>33.014708444858329</c:v>
                </c:pt>
                <c:pt idx="15">
                  <c:v>33.185710440334589</c:v>
                </c:pt>
                <c:pt idx="16">
                  <c:v>47.100572735978879</c:v>
                </c:pt>
                <c:pt idx="17">
                  <c:v>45.714506411466843</c:v>
                </c:pt>
                <c:pt idx="18">
                  <c:v>49.651706916137421</c:v>
                </c:pt>
                <c:pt idx="19">
                  <c:v>46.786121263573456</c:v>
                </c:pt>
                <c:pt idx="20">
                  <c:v>43.830574966411284</c:v>
                </c:pt>
                <c:pt idx="21">
                  <c:v>45.277400381251148</c:v>
                </c:pt>
              </c:numCache>
            </c:numRef>
          </c:val>
        </c:ser>
        <c:axId val="44860928"/>
        <c:axId val="44862464"/>
      </c:barChart>
      <c:lineChart>
        <c:grouping val="standard"/>
        <c:ser>
          <c:idx val="0"/>
          <c:order val="0"/>
          <c:tx>
            <c:strRef>
              <c:f>Лист1!$H$57</c:f>
              <c:strCache>
                <c:ptCount val="1"/>
                <c:pt idx="0">
                  <c:v>план</c:v>
                </c:pt>
              </c:strCache>
            </c:strRef>
          </c:tx>
          <c:spPr>
            <a:ln w="44450">
              <a:solidFill>
                <a:srgbClr val="C83000"/>
              </a:solidFill>
            </a:ln>
          </c:spPr>
          <c:marker>
            <c:symbol val="none"/>
          </c:marker>
          <c:cat>
            <c:multiLvlStrRef>
              <c:f>Лист1!$F$80:$G$101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Лист1!$H$80:$H$101</c:f>
              <c:numCache>
                <c:formatCode>General</c:formatCode>
                <c:ptCount val="22"/>
                <c:pt idx="3" formatCode="0.00">
                  <c:v>30.978232443568576</c:v>
                </c:pt>
                <c:pt idx="4" formatCode="0.00">
                  <c:v>30.020142780365411</c:v>
                </c:pt>
                <c:pt idx="5" formatCode="0.00">
                  <c:v>29.062053117162289</c:v>
                </c:pt>
                <c:pt idx="9" formatCode="0.00">
                  <c:v>17.273463775938584</c:v>
                </c:pt>
                <c:pt idx="10" formatCode="0.00">
                  <c:v>16.73923293750747</c:v>
                </c:pt>
                <c:pt idx="11" formatCode="0.00">
                  <c:v>16.205002099076406</c:v>
                </c:pt>
                <c:pt idx="13" formatCode="0.00">
                  <c:v>34.582877472664755</c:v>
                </c:pt>
                <c:pt idx="14" formatCode="0.00">
                  <c:v>33.513303942582411</c:v>
                </c:pt>
                <c:pt idx="15" formatCode="0.00">
                  <c:v>32.443730412499981</c:v>
                </c:pt>
                <c:pt idx="19" formatCode="0.00">
                  <c:v>48.162155708653344</c:v>
                </c:pt>
                <c:pt idx="20" formatCode="0.00">
                  <c:v>46.672604501169175</c:v>
                </c:pt>
                <c:pt idx="21" formatCode="0.00">
                  <c:v>45.183053293685056</c:v>
                </c:pt>
              </c:numCache>
            </c:numRef>
          </c:val>
        </c:ser>
        <c:marker val="1"/>
        <c:axId val="44860928"/>
        <c:axId val="44862464"/>
      </c:lineChart>
      <c:catAx>
        <c:axId val="44860928"/>
        <c:scaling>
          <c:orientation val="minMax"/>
        </c:scaling>
        <c:axPos val="b"/>
        <c:majorTickMark val="none"/>
        <c:tickLblPos val="nextTo"/>
        <c:crossAx val="44862464"/>
        <c:crosses val="autoZero"/>
        <c:auto val="1"/>
        <c:lblAlgn val="ctr"/>
        <c:lblOffset val="100"/>
      </c:catAx>
      <c:valAx>
        <c:axId val="44862464"/>
        <c:scaling>
          <c:orientation val="minMax"/>
        </c:scaling>
        <c:axPos val="l"/>
        <c:majorGridlines/>
        <c:numFmt formatCode="0" sourceLinked="0"/>
        <c:majorTickMark val="none"/>
        <c:tickLblPos val="nextTo"/>
        <c:crossAx val="44860928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58705872083307276"/>
          <c:y val="0.91093272655116253"/>
          <c:w val="0.38181728640795337"/>
          <c:h val="8.906727344883747E-2"/>
        </c:manualLayout>
      </c:layout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898277240598115E-2"/>
          <c:y val="8.2254551629431655E-2"/>
          <c:w val="0.92630327049271388"/>
          <c:h val="0.6610974115145537"/>
        </c:manualLayout>
      </c:layout>
      <c:barChart>
        <c:barDir val="col"/>
        <c:grouping val="clustered"/>
        <c:ser>
          <c:idx val="1"/>
          <c:order val="1"/>
          <c:tx>
            <c:strRef>
              <c:f>Лист1!$I$57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Лист1!$F$58:$G$79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Лист1!$I$58:$I$79</c:f>
              <c:numCache>
                <c:formatCode>0.00</c:formatCode>
                <c:ptCount val="22"/>
                <c:pt idx="0">
                  <c:v>0.19004536916630568</c:v>
                </c:pt>
                <c:pt idx="1">
                  <c:v>0.2435185185185185</c:v>
                </c:pt>
                <c:pt idx="2">
                  <c:v>0.21935311161501639</c:v>
                </c:pt>
                <c:pt idx="3">
                  <c:v>0.22621076907650656</c:v>
                </c:pt>
                <c:pt idx="4">
                  <c:v>0.22616040955631417</c:v>
                </c:pt>
                <c:pt idx="5">
                  <c:v>0.21052168723892081</c:v>
                </c:pt>
                <c:pt idx="6">
                  <c:v>0.20174538911381043</c:v>
                </c:pt>
                <c:pt idx="7">
                  <c:v>0.22305143199880043</c:v>
                </c:pt>
                <c:pt idx="8">
                  <c:v>0.19202729044834321</c:v>
                </c:pt>
                <c:pt idx="9">
                  <c:v>0.22383873414977778</c:v>
                </c:pt>
                <c:pt idx="10">
                  <c:v>0.26100707449022059</c:v>
                </c:pt>
                <c:pt idx="11">
                  <c:v>0.20987643330247163</c:v>
                </c:pt>
                <c:pt idx="12">
                  <c:v>0.38050320635642482</c:v>
                </c:pt>
                <c:pt idx="13">
                  <c:v>0.33538573905486885</c:v>
                </c:pt>
                <c:pt idx="14">
                  <c:v>0.30980939473959768</c:v>
                </c:pt>
                <c:pt idx="15">
                  <c:v>0.30529131281377564</c:v>
                </c:pt>
                <c:pt idx="16">
                  <c:v>0.24978535684952993</c:v>
                </c:pt>
                <c:pt idx="17">
                  <c:v>0.19957189918054175</c:v>
                </c:pt>
                <c:pt idx="18">
                  <c:v>0.32585190708140477</c:v>
                </c:pt>
                <c:pt idx="19">
                  <c:v>0.27193358215370222</c:v>
                </c:pt>
                <c:pt idx="20">
                  <c:v>0.19921892754895371</c:v>
                </c:pt>
                <c:pt idx="21">
                  <c:v>0.20559816488949981</c:v>
                </c:pt>
              </c:numCache>
            </c:numRef>
          </c:val>
        </c:ser>
        <c:axId val="44882560"/>
        <c:axId val="45826432"/>
      </c:barChart>
      <c:lineChart>
        <c:grouping val="standard"/>
        <c:ser>
          <c:idx val="0"/>
          <c:order val="0"/>
          <c:tx>
            <c:strRef>
              <c:f>Лист1!$H$57</c:f>
              <c:strCache>
                <c:ptCount val="1"/>
                <c:pt idx="0">
                  <c:v>план</c:v>
                </c:pt>
              </c:strCache>
            </c:strRef>
          </c:tx>
          <c:spPr>
            <a:ln w="44450">
              <a:solidFill>
                <a:srgbClr val="C83000"/>
              </a:solidFill>
            </a:ln>
          </c:spPr>
          <c:marker>
            <c:symbol val="none"/>
          </c:marker>
          <c:cat>
            <c:multiLvlStrRef>
              <c:f>Лист1!$F$58:$G$79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Лист1!$H$58:$H$79</c:f>
              <c:numCache>
                <c:formatCode>General</c:formatCode>
                <c:ptCount val="22"/>
                <c:pt idx="3" formatCode="0.00">
                  <c:v>0.21277251826656587</c:v>
                </c:pt>
                <c:pt idx="4" formatCode="0.00">
                  <c:v>0.20619192491811522</c:v>
                </c:pt>
                <c:pt idx="5" formatCode="0.00">
                  <c:v>0.19961133156966512</c:v>
                </c:pt>
                <c:pt idx="9" formatCode="0.00">
                  <c:v>0.18626647173489308</c:v>
                </c:pt>
                <c:pt idx="10" formatCode="0.00">
                  <c:v>0.18050565302144267</c:v>
                </c:pt>
                <c:pt idx="11" formatCode="0.00">
                  <c:v>0.17474483430799256</c:v>
                </c:pt>
                <c:pt idx="13" formatCode="0.00">
                  <c:v>0.36908811016573245</c:v>
                </c:pt>
                <c:pt idx="14" formatCode="0.00">
                  <c:v>0.35767301397503931</c:v>
                </c:pt>
                <c:pt idx="15" formatCode="0.00">
                  <c:v>0.34625791778434695</c:v>
                </c:pt>
                <c:pt idx="19" formatCode="0.00">
                  <c:v>0.31607634986896277</c:v>
                </c:pt>
                <c:pt idx="20" formatCode="0.00">
                  <c:v>0.30630079265652027</c:v>
                </c:pt>
                <c:pt idx="21" formatCode="0.00">
                  <c:v>0.29652523544407788</c:v>
                </c:pt>
              </c:numCache>
            </c:numRef>
          </c:val>
        </c:ser>
        <c:marker val="1"/>
        <c:axId val="44882560"/>
        <c:axId val="45826432"/>
      </c:lineChart>
      <c:catAx>
        <c:axId val="44882560"/>
        <c:scaling>
          <c:orientation val="minMax"/>
        </c:scaling>
        <c:axPos val="b"/>
        <c:majorTickMark val="none"/>
        <c:tickLblPos val="nextTo"/>
        <c:crossAx val="45826432"/>
        <c:crosses val="autoZero"/>
        <c:auto val="1"/>
        <c:lblAlgn val="ctr"/>
        <c:lblOffset val="100"/>
      </c:catAx>
      <c:valAx>
        <c:axId val="4582643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448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41935959756752"/>
          <c:y val="0.93043648391240696"/>
          <c:w val="0.28858064040243281"/>
          <c:h val="6.956351608759212E-2"/>
        </c:manualLayout>
      </c:layout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7832933092904209E-2"/>
          <c:y val="0.11388242689040402"/>
          <c:w val="0.87231995590233558"/>
          <c:h val="0.66773163825270421"/>
        </c:manualLayout>
      </c:layout>
      <c:barChart>
        <c:barDir val="col"/>
        <c:grouping val="clustered"/>
        <c:ser>
          <c:idx val="0"/>
          <c:order val="0"/>
          <c:cat>
            <c:multiLvlStrRef>
              <c:f>Лист2!$H$54:$I$65</c:f>
              <c:multiLvlStrCache>
                <c:ptCount val="12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2007 г.</c:v>
                  </c:pt>
                  <c:pt idx="7">
                    <c:v>2008 г.</c:v>
                  </c:pt>
                  <c:pt idx="8">
                    <c:v>2009 г.</c:v>
                  </c:pt>
                  <c:pt idx="9">
                    <c:v>2010 г.</c:v>
                  </c:pt>
                  <c:pt idx="10">
                    <c:v>2011 г.</c:v>
                  </c:pt>
                  <c:pt idx="11">
                    <c:v>2012 г.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</c:lvl>
              </c:multiLvlStrCache>
            </c:multiLvlStrRef>
          </c:cat>
          <c:val>
            <c:numRef>
              <c:f>Лист2!$J$54:$J$65</c:f>
              <c:numCache>
                <c:formatCode>General</c:formatCode>
                <c:ptCount val="12"/>
                <c:pt idx="0">
                  <c:v>3288.2599999999998</c:v>
                </c:pt>
                <c:pt idx="1">
                  <c:v>2319.66</c:v>
                </c:pt>
                <c:pt idx="2">
                  <c:v>2089.4700000000012</c:v>
                </c:pt>
                <c:pt idx="3">
                  <c:v>2256</c:v>
                </c:pt>
                <c:pt idx="4">
                  <c:v>2253.0100000000002</c:v>
                </c:pt>
                <c:pt idx="5">
                  <c:v>2010.84</c:v>
                </c:pt>
                <c:pt idx="6">
                  <c:v>1345.4400000000003</c:v>
                </c:pt>
                <c:pt idx="7">
                  <c:v>1487.53</c:v>
                </c:pt>
                <c:pt idx="8">
                  <c:v>1280.6299999999999</c:v>
                </c:pt>
                <c:pt idx="9">
                  <c:v>2065.36</c:v>
                </c:pt>
                <c:pt idx="10">
                  <c:v>2508.8000000000002</c:v>
                </c:pt>
                <c:pt idx="11">
                  <c:v>2357.5</c:v>
                </c:pt>
              </c:numCache>
            </c:numRef>
          </c:val>
        </c:ser>
        <c:axId val="45854720"/>
        <c:axId val="45856256"/>
      </c:barChart>
      <c:catAx>
        <c:axId val="45854720"/>
        <c:scaling>
          <c:orientation val="minMax"/>
        </c:scaling>
        <c:axPos val="b"/>
        <c:majorTickMark val="none"/>
        <c:tickLblPos val="nextTo"/>
        <c:crossAx val="45856256"/>
        <c:crosses val="autoZero"/>
        <c:auto val="1"/>
        <c:lblAlgn val="ctr"/>
        <c:lblOffset val="100"/>
      </c:catAx>
      <c:valAx>
        <c:axId val="45856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5854720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316501235338223"/>
          <c:y val="0.11326464271738773"/>
          <c:w val="0.85877573636629057"/>
          <c:h val="0.66495083916967501"/>
        </c:manualLayout>
      </c:layout>
      <c:barChart>
        <c:barDir val="col"/>
        <c:grouping val="clustered"/>
        <c:ser>
          <c:idx val="0"/>
          <c:order val="0"/>
          <c:cat>
            <c:multiLvlStrRef>
              <c:f>(Лист2!$H$48:$I$53,Лист2!$H$66:$I$69)</c:f>
              <c:multiLvlStrCache>
                <c:ptCount val="10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2009 г.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</c:lvl>
                <c:lvl>
                  <c:pt idx="0">
                    <c:v>Здравоохранение</c:v>
                  </c:pt>
                  <c:pt idx="6">
                    <c:v>Образование</c:v>
                  </c:pt>
                </c:lvl>
              </c:multiLvlStrCache>
            </c:multiLvlStrRef>
          </c:cat>
          <c:val>
            <c:numRef>
              <c:f>(Лист2!$J$48:$J$53,Лист2!$J$66:$J$69)</c:f>
              <c:numCache>
                <c:formatCode>General</c:formatCode>
                <c:ptCount val="10"/>
                <c:pt idx="0">
                  <c:v>13275.18</c:v>
                </c:pt>
                <c:pt idx="1">
                  <c:v>11053.12</c:v>
                </c:pt>
                <c:pt idx="2">
                  <c:v>18246.158999999996</c:v>
                </c:pt>
                <c:pt idx="3">
                  <c:v>13602.851999999979</c:v>
                </c:pt>
                <c:pt idx="4">
                  <c:v>9895.0846000000001</c:v>
                </c:pt>
                <c:pt idx="5">
                  <c:v>10491.037000000002</c:v>
                </c:pt>
                <c:pt idx="6">
                  <c:v>71790.339000000022</c:v>
                </c:pt>
                <c:pt idx="7">
                  <c:v>55883.414000000012</c:v>
                </c:pt>
                <c:pt idx="8">
                  <c:v>53264.289999999994</c:v>
                </c:pt>
                <c:pt idx="9">
                  <c:v>52053.39</c:v>
                </c:pt>
              </c:numCache>
            </c:numRef>
          </c:val>
        </c:ser>
        <c:axId val="45867392"/>
        <c:axId val="45868928"/>
      </c:barChart>
      <c:catAx>
        <c:axId val="45867392"/>
        <c:scaling>
          <c:orientation val="minMax"/>
        </c:scaling>
        <c:axPos val="b"/>
        <c:numFmt formatCode="General" sourceLinked="1"/>
        <c:majorTickMark val="none"/>
        <c:tickLblPos val="nextTo"/>
        <c:crossAx val="45868928"/>
        <c:crosses val="autoZero"/>
        <c:auto val="1"/>
        <c:lblAlgn val="ctr"/>
        <c:lblOffset val="100"/>
      </c:catAx>
      <c:valAx>
        <c:axId val="45868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5867392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cat>
            <c:multiLvlStrRef>
              <c:f>Лист2!$H$31:$I$42</c:f>
              <c:multiLvlStrCache>
                <c:ptCount val="12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2007 г.</c:v>
                  </c:pt>
                  <c:pt idx="7">
                    <c:v>2008 г.</c:v>
                  </c:pt>
                  <c:pt idx="8">
                    <c:v>2009 г.</c:v>
                  </c:pt>
                  <c:pt idx="9">
                    <c:v>2010 г.</c:v>
                  </c:pt>
                  <c:pt idx="10">
                    <c:v>2011 г.</c:v>
                  </c:pt>
                  <c:pt idx="11">
                    <c:v>2012 г.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</c:lvl>
              </c:multiLvlStrCache>
            </c:multiLvlStrRef>
          </c:cat>
          <c:val>
            <c:numRef>
              <c:f>Лист2!$J$31:$J$42</c:f>
              <c:numCache>
                <c:formatCode>General</c:formatCode>
                <c:ptCount val="12"/>
                <c:pt idx="0">
                  <c:v>7814</c:v>
                </c:pt>
                <c:pt idx="1">
                  <c:v>5231</c:v>
                </c:pt>
                <c:pt idx="2">
                  <c:v>4072.7599999999998</c:v>
                </c:pt>
                <c:pt idx="3">
                  <c:v>8270.8000000000011</c:v>
                </c:pt>
                <c:pt idx="4">
                  <c:v>5552.58</c:v>
                </c:pt>
                <c:pt idx="5">
                  <c:v>5535.4</c:v>
                </c:pt>
                <c:pt idx="6">
                  <c:v>2306</c:v>
                </c:pt>
                <c:pt idx="7">
                  <c:v>2566.1</c:v>
                </c:pt>
                <c:pt idx="8">
                  <c:v>2058.2999999999997</c:v>
                </c:pt>
                <c:pt idx="9">
                  <c:v>3638</c:v>
                </c:pt>
                <c:pt idx="10">
                  <c:v>4881</c:v>
                </c:pt>
                <c:pt idx="11">
                  <c:v>2490.1</c:v>
                </c:pt>
              </c:numCache>
            </c:numRef>
          </c:val>
        </c:ser>
        <c:axId val="44331008"/>
        <c:axId val="44332544"/>
      </c:barChart>
      <c:catAx>
        <c:axId val="44331008"/>
        <c:scaling>
          <c:orientation val="minMax"/>
        </c:scaling>
        <c:axPos val="b"/>
        <c:majorTickMark val="none"/>
        <c:tickLblPos val="nextTo"/>
        <c:crossAx val="44332544"/>
        <c:crosses val="autoZero"/>
        <c:auto val="1"/>
        <c:lblAlgn val="ctr"/>
        <c:lblOffset val="100"/>
      </c:catAx>
      <c:valAx>
        <c:axId val="443325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4331008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260662729658814"/>
          <c:y val="5.0458631932280333E-2"/>
          <c:w val="0.85877573636629012"/>
          <c:h val="0.71416466101070453"/>
        </c:manualLayout>
      </c:layout>
      <c:barChart>
        <c:barDir val="col"/>
        <c:grouping val="clustered"/>
        <c:ser>
          <c:idx val="0"/>
          <c:order val="0"/>
          <c:cat>
            <c:multiLvlStrRef>
              <c:f>(Лист2!$H$25:$I$30,Лист2!$H$43:$I$46)</c:f>
              <c:multiLvlStrCache>
                <c:ptCount val="10"/>
                <c:lvl>
                  <c:pt idx="0">
                    <c:v>2007 г.</c:v>
                  </c:pt>
                  <c:pt idx="1">
                    <c:v>2008 г.</c:v>
                  </c:pt>
                  <c:pt idx="2">
                    <c:v>2009 г.</c:v>
                  </c:pt>
                  <c:pt idx="3">
                    <c:v>2010 г.</c:v>
                  </c:pt>
                  <c:pt idx="4">
                    <c:v>2011 г.</c:v>
                  </c:pt>
                  <c:pt idx="5">
                    <c:v>2012 г.</c:v>
                  </c:pt>
                  <c:pt idx="6">
                    <c:v>2009 г.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</c:lvl>
                <c:lvl>
                  <c:pt idx="0">
                    <c:v>Здравоохранение</c:v>
                  </c:pt>
                  <c:pt idx="6">
                    <c:v>Образование</c:v>
                  </c:pt>
                </c:lvl>
              </c:multiLvlStrCache>
            </c:multiLvlStrRef>
          </c:cat>
          <c:val>
            <c:numRef>
              <c:f>(Лист2!$J$25:$J$30,Лист2!$J$43:$J$46)</c:f>
              <c:numCache>
                <c:formatCode>General</c:formatCode>
                <c:ptCount val="10"/>
                <c:pt idx="0">
                  <c:v>67330</c:v>
                </c:pt>
                <c:pt idx="1">
                  <c:v>74775</c:v>
                </c:pt>
                <c:pt idx="2">
                  <c:v>59827</c:v>
                </c:pt>
                <c:pt idx="3">
                  <c:v>51324.71</c:v>
                </c:pt>
                <c:pt idx="4">
                  <c:v>63715.540100000006</c:v>
                </c:pt>
                <c:pt idx="5">
                  <c:v>67956.744999999908</c:v>
                </c:pt>
                <c:pt idx="6">
                  <c:v>125477.54000000001</c:v>
                </c:pt>
                <c:pt idx="7">
                  <c:v>119868.99599999997</c:v>
                </c:pt>
                <c:pt idx="8">
                  <c:v>134710.00300000003</c:v>
                </c:pt>
                <c:pt idx="9">
                  <c:v>122509</c:v>
                </c:pt>
              </c:numCache>
            </c:numRef>
          </c:val>
        </c:ser>
        <c:axId val="44351872"/>
        <c:axId val="44353408"/>
      </c:barChart>
      <c:catAx>
        <c:axId val="44351872"/>
        <c:scaling>
          <c:orientation val="minMax"/>
        </c:scaling>
        <c:axPos val="b"/>
        <c:numFmt formatCode="General" sourceLinked="1"/>
        <c:majorTickMark val="none"/>
        <c:tickLblPos val="nextTo"/>
        <c:crossAx val="44353408"/>
        <c:crosses val="autoZero"/>
        <c:auto val="1"/>
        <c:lblAlgn val="ctr"/>
        <c:lblOffset val="100"/>
      </c:catAx>
      <c:valAx>
        <c:axId val="44353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435187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0222270729278892E-2"/>
          <c:y val="3.048780008072181E-2"/>
          <c:w val="0.94879852004062493"/>
          <c:h val="0.64176225164885636"/>
        </c:manualLayout>
      </c:layout>
      <c:barChart>
        <c:barDir val="col"/>
        <c:grouping val="clustered"/>
        <c:ser>
          <c:idx val="1"/>
          <c:order val="1"/>
          <c:tx>
            <c:strRef>
              <c:f>Лист1!$I$57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Лист1!$F$102:$G$123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Лист1!$I$102:$I$123</c:f>
              <c:numCache>
                <c:formatCode>0.00</c:formatCode>
                <c:ptCount val="22"/>
                <c:pt idx="0">
                  <c:v>2.8724773002977586</c:v>
                </c:pt>
                <c:pt idx="1">
                  <c:v>21.438524590163876</c:v>
                </c:pt>
                <c:pt idx="2">
                  <c:v>17.479656652360493</c:v>
                </c:pt>
                <c:pt idx="3">
                  <c:v>42.414358974358983</c:v>
                </c:pt>
                <c:pt idx="4">
                  <c:v>32.095838150289019</c:v>
                </c:pt>
                <c:pt idx="5">
                  <c:v>35.483333333333334</c:v>
                </c:pt>
                <c:pt idx="6">
                  <c:v>11.194174757281548</c:v>
                </c:pt>
                <c:pt idx="7">
                  <c:v>12.703465346534653</c:v>
                </c:pt>
                <c:pt idx="8">
                  <c:v>9.9434782608695631</c:v>
                </c:pt>
                <c:pt idx="9">
                  <c:v>16.764976958525313</c:v>
                </c:pt>
                <c:pt idx="10">
                  <c:v>23.926470588235269</c:v>
                </c:pt>
                <c:pt idx="11">
                  <c:v>12.513065326633161</c:v>
                </c:pt>
                <c:pt idx="12">
                  <c:v>25.866324469181613</c:v>
                </c:pt>
                <c:pt idx="13">
                  <c:v>37.157159330440166</c:v>
                </c:pt>
                <c:pt idx="14">
                  <c:v>41.449231692307649</c:v>
                </c:pt>
                <c:pt idx="15">
                  <c:v>39.341361592806585</c:v>
                </c:pt>
                <c:pt idx="16">
                  <c:v>32.169135212613483</c:v>
                </c:pt>
                <c:pt idx="17">
                  <c:v>34.31620009178517</c:v>
                </c:pt>
                <c:pt idx="18">
                  <c:v>27.659269533055927</c:v>
                </c:pt>
                <c:pt idx="19">
                  <c:v>25.420856859831588</c:v>
                </c:pt>
                <c:pt idx="20">
                  <c:v>32.114687550403112</c:v>
                </c:pt>
                <c:pt idx="21">
                  <c:v>34.217897784491385</c:v>
                </c:pt>
              </c:numCache>
            </c:numRef>
          </c:val>
        </c:ser>
        <c:axId val="55029760"/>
        <c:axId val="55031296"/>
      </c:barChart>
      <c:lineChart>
        <c:grouping val="standard"/>
        <c:ser>
          <c:idx val="0"/>
          <c:order val="0"/>
          <c:tx>
            <c:strRef>
              <c:f>Лист1!$H$57</c:f>
              <c:strCache>
                <c:ptCount val="1"/>
                <c:pt idx="0">
                  <c:v>план</c:v>
                </c:pt>
              </c:strCache>
            </c:strRef>
          </c:tx>
          <c:spPr>
            <a:ln w="44450">
              <a:solidFill>
                <a:srgbClr val="C83000"/>
              </a:solidFill>
            </a:ln>
          </c:spPr>
          <c:marker>
            <c:symbol val="none"/>
          </c:marker>
          <c:cat>
            <c:multiLvlStrRef>
              <c:f>Лист1!$F$102:$G$123</c:f>
              <c:multiLvlStrCache>
                <c:ptCount val="22"/>
                <c:lvl>
                  <c:pt idx="0">
                    <c:v>2007</c:v>
                  </c:pt>
                  <c:pt idx="1">
                    <c:v>2008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2007</c:v>
                  </c:pt>
                  <c:pt idx="7">
                    <c:v>2008</c:v>
                  </c:pt>
                  <c:pt idx="8">
                    <c:v>2009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2009</c:v>
                  </c:pt>
                  <c:pt idx="13">
                    <c:v>2010</c:v>
                  </c:pt>
                  <c:pt idx="14">
                    <c:v>2011</c:v>
                  </c:pt>
                  <c:pt idx="15">
                    <c:v>2012</c:v>
                  </c:pt>
                  <c:pt idx="16">
                    <c:v>2007</c:v>
                  </c:pt>
                  <c:pt idx="17">
                    <c:v>2008</c:v>
                  </c:pt>
                  <c:pt idx="18">
                    <c:v>2009</c:v>
                  </c:pt>
                  <c:pt idx="19">
                    <c:v>2010</c:v>
                  </c:pt>
                  <c:pt idx="20">
                    <c:v>2011</c:v>
                  </c:pt>
                  <c:pt idx="21">
                    <c:v>2012</c:v>
                  </c:pt>
                </c:lvl>
                <c:lvl>
                  <c:pt idx="0">
                    <c:v>КМПФС</c:v>
                  </c:pt>
                  <c:pt idx="6">
                    <c:v>Культура</c:v>
                  </c:pt>
                  <c:pt idx="12">
                    <c:v>Образование</c:v>
                  </c:pt>
                  <c:pt idx="16">
                    <c:v>Здравоохранение</c:v>
                  </c:pt>
                </c:lvl>
              </c:multiLvlStrCache>
            </c:multiLvlStrRef>
          </c:cat>
          <c:val>
            <c:numRef>
              <c:f>Лист1!$H$102:$H$123</c:f>
              <c:numCache>
                <c:formatCode>General</c:formatCode>
                <c:ptCount val="22"/>
                <c:pt idx="3" formatCode="0.00">
                  <c:v>16.955266952789689</c:v>
                </c:pt>
                <c:pt idx="4" formatCode="0.00">
                  <c:v>16.430877253218895</c:v>
                </c:pt>
                <c:pt idx="5" formatCode="0.00">
                  <c:v>15.906487553648093</c:v>
                </c:pt>
                <c:pt idx="9" formatCode="0.00">
                  <c:v>9.6451739130434699</c:v>
                </c:pt>
                <c:pt idx="10" formatCode="0.00">
                  <c:v>9.3468695652173892</c:v>
                </c:pt>
                <c:pt idx="11" formatCode="0.00">
                  <c:v>9.0485652173913032</c:v>
                </c:pt>
                <c:pt idx="13" formatCode="0.00">
                  <c:v>25.090334735106143</c:v>
                </c:pt>
                <c:pt idx="14" formatCode="0.00">
                  <c:v>24.31434500103073</c:v>
                </c:pt>
                <c:pt idx="15" formatCode="0.00">
                  <c:v>23.538355266955268</c:v>
                </c:pt>
                <c:pt idx="19" formatCode="0.00">
                  <c:v>26.82949144706426</c:v>
                </c:pt>
                <c:pt idx="20" formatCode="0.00">
                  <c:v>25.999713361072583</c:v>
                </c:pt>
                <c:pt idx="21" formatCode="0.00">
                  <c:v>25.169935275080906</c:v>
                </c:pt>
              </c:numCache>
            </c:numRef>
          </c:val>
        </c:ser>
        <c:marker val="1"/>
        <c:axId val="55029760"/>
        <c:axId val="55031296"/>
      </c:lineChart>
      <c:catAx>
        <c:axId val="55029760"/>
        <c:scaling>
          <c:orientation val="minMax"/>
        </c:scaling>
        <c:axPos val="b"/>
        <c:majorTickMark val="none"/>
        <c:tickLblPos val="nextTo"/>
        <c:crossAx val="55031296"/>
        <c:crosses val="autoZero"/>
        <c:auto val="1"/>
        <c:lblAlgn val="ctr"/>
        <c:lblOffset val="100"/>
      </c:catAx>
      <c:valAx>
        <c:axId val="55031296"/>
        <c:scaling>
          <c:orientation val="minMax"/>
        </c:scaling>
        <c:axPos val="l"/>
        <c:majorGridlines/>
        <c:numFmt formatCode="0" sourceLinked="0"/>
        <c:majorTickMark val="none"/>
        <c:tickLblPos val="nextTo"/>
        <c:crossAx val="5502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14266278327865"/>
          <c:y val="0.90507563532968927"/>
          <c:w val="0.27321229057885082"/>
          <c:h val="9.41132134256151E-2"/>
        </c:manualLayout>
      </c:layout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848872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Выполнение основных положений           № 261-ФЗ «Об энергосбережении и о повышении энергетической эффективности и о внесении изменений в отдельные законодательные акты Российской Федерации» по итогам 2012 года муниципальных учреждений социальной сферы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9024" y="107340"/>
            <a:ext cx="8533456" cy="6555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Calibri" pitchFamily="34" charset="0"/>
              </a:rPr>
              <a:t>Основные положения №261-ФЗ «Об энергосбережении и о повышении энергетической эффективности и о внесении изменений в отдельные законодательные акты РФ»: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Оснащение объектов приборами учета воды, природного газа, тепловой энергии, электрической энергии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до 1 января 2011 года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Принятие Программы в области энергосбережения и повышения энергетической эффективности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до 15 мая 2010 года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Проведение первого энергетического обследования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до 31 декабря 2012 года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последующие энергетические обследования - не реже чем один раз каждые пять лет.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496944" cy="1412777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Оснащенность приборами учета</a:t>
            </a: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1514550"/>
          <a:ext cx="8712967" cy="4794769"/>
        </p:xfrm>
        <a:graphic>
          <a:graphicData uri="http://schemas.openxmlformats.org/drawingml/2006/table">
            <a:tbl>
              <a:tblPr/>
              <a:tblGrid>
                <a:gridCol w="2510516"/>
                <a:gridCol w="1151280"/>
                <a:gridCol w="887654"/>
                <a:gridCol w="635125"/>
                <a:gridCol w="504056"/>
                <a:gridCol w="868605"/>
                <a:gridCol w="803115"/>
                <a:gridCol w="676308"/>
                <a:gridCol w="676308"/>
              </a:tblGrid>
              <a:tr h="4988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Ведомства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данные за 2012 год 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водоснабжение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газ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теплоснабжение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699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Комитет по молодежной политике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образования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культуры и искусства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здравоохранения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6024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Наличие Программ по энергосбережению и повышению энергетической эффективности</a:t>
            </a:r>
            <a:r>
              <a:rPr lang="ru-RU" sz="3600" dirty="0" smtClean="0"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132856"/>
          <a:ext cx="8496944" cy="4320482"/>
        </p:xfrm>
        <a:graphic>
          <a:graphicData uri="http://schemas.openxmlformats.org/drawingml/2006/table">
            <a:tbl>
              <a:tblPr/>
              <a:tblGrid>
                <a:gridCol w="3958974"/>
                <a:gridCol w="2224495"/>
                <a:gridCol w="2313475"/>
              </a:tblGrid>
              <a:tr h="6245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учреждений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разработанных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898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Комитет по молодежной политике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12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образования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66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культуры и искусства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264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здравоохранения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1800"/>
                        </a:spcBef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780" marR="5780" marT="5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1412776"/>
          </a:xfr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Проведение обязательного энергетического обследования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1700809"/>
          <a:ext cx="8712966" cy="4952085"/>
        </p:xfrm>
        <a:graphic>
          <a:graphicData uri="http://schemas.openxmlformats.org/drawingml/2006/table">
            <a:tbl>
              <a:tblPr/>
              <a:tblGrid>
                <a:gridCol w="2135863"/>
                <a:gridCol w="2135863"/>
                <a:gridCol w="2254523"/>
                <a:gridCol w="2186717"/>
              </a:tblGrid>
              <a:tr h="1484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895" marR="8895" marT="88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подлежащих энергетическому обследованию</a:t>
                      </a:r>
                    </a:p>
                  </a:txBody>
                  <a:tcPr marL="8895" marR="8895" marT="88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в отношении которых завершено проведение энергетического обследования</a:t>
                      </a:r>
                    </a:p>
                  </a:txBody>
                  <a:tcPr marL="8895" marR="8895" marT="88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в отношении которых не проведено энергетическое обследование</a:t>
                      </a:r>
                    </a:p>
                  </a:txBody>
                  <a:tcPr marL="8895" marR="8895" marT="88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31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Комитет по молодежной политике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23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образования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(Управление образования)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31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культуры и искусства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(Управление культуры и искусства)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25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Управление здравоохранения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(Управление здравоохранения, МБУК «ЧЦМП»)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331943"/>
          <a:ext cx="8568954" cy="6265946"/>
        </p:xfrm>
        <a:graphic>
          <a:graphicData uri="http://schemas.openxmlformats.org/drawingml/2006/table">
            <a:tbl>
              <a:tblPr/>
              <a:tblGrid>
                <a:gridCol w="2756968"/>
                <a:gridCol w="2756968"/>
                <a:gridCol w="3055018"/>
              </a:tblGrid>
              <a:tr h="10555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Заключение энергосервисных договоров (контрактов)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97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Количество организаций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Число энергосервисных договоров (контрактов), заключенных муниципальными заказчиками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9062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Комитет по молодежной политике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759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Управление образования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1652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Управление культуры и искусства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58047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Управление здравоохранения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512" y="327546"/>
          <a:ext cx="4679594" cy="317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956870" y="327546"/>
          <a:ext cx="3882330" cy="32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потребления электрической энергии, кВтч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3933056"/>
          <a:ext cx="8640960" cy="26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357301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Удельный расход электрической энергии, кВтч/кв.м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79512" y="3933056"/>
          <a:ext cx="8784976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35696" y="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Динамика потребления тепловой энергии, Гкал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357301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Удельный расход тепловой энергии, Гкал/кв.м</a:t>
            </a:r>
            <a:endParaRPr lang="ru-RU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35496" y="327546"/>
          <a:ext cx="4896544" cy="32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860032" y="327546"/>
          <a:ext cx="4099687" cy="32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51520" y="548680"/>
          <a:ext cx="473354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932040" y="620688"/>
          <a:ext cx="4032448" cy="288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18864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потребления холодного водоснабжения, куб.м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71703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Удельный расход холодного водоснабжения, куб.м/чел.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4149080"/>
          <a:ext cx="8814296" cy="254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377</Words>
  <Application>Microsoft Office PowerPoint</Application>
  <PresentationFormat>Экран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Выполнение основных положений           № 261-ФЗ «Об энергосбережении и о повышении энергетической эффективности и о внесении изменений в отдельные законодательные акты Российской Федерации» по итогам 2012 года муниципальных учреждений социальной сферы</vt:lpstr>
      <vt:lpstr>Слайд 2</vt:lpstr>
      <vt:lpstr>Оснащенность приборами учета </vt:lpstr>
      <vt:lpstr>Наличие Программ по энергосбережению и повышению энергетической эффективности </vt:lpstr>
      <vt:lpstr>Проведение обязательного энергетического обследования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основных положений № 261-ФЗ «Об энергосбережении и о повышении энергетической эффективности и о внесении изменений в отдельные законодательные акты Российской Федерации» по итогам 2012 года муниципальных учреждений социальной сферы</dc:title>
  <cp:lastModifiedBy>varlamova</cp:lastModifiedBy>
  <cp:revision>30</cp:revision>
  <dcterms:modified xsi:type="dcterms:W3CDTF">2013-04-02T04:11:38Z</dcterms:modified>
</cp:coreProperties>
</file>